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  <p:sldId id="274" r:id="rId15"/>
    <p:sldId id="271" r:id="rId16"/>
    <p:sldId id="272" r:id="rId17"/>
    <p:sldId id="273" r:id="rId18"/>
    <p:sldId id="275" r:id="rId19"/>
    <p:sldId id="269" r:id="rId20"/>
  </p:sldIdLst>
  <p:sldSz cx="6858000" cy="9144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498" y="-46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503285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5804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95286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965496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60106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801901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1834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35784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235159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51291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093366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87789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16249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98699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066487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58400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45174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3252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296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5430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4874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64257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143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6858000" cy="9143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pPr/>
              <a:t>12.12.2021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minobr.krasnodar.ru/natsproekt-obrazovanie-/molodye-professionaly/" TargetMode="External"/><Relationship Id="rId3" Type="http://schemas.openxmlformats.org/officeDocument/2006/relationships/hyperlink" Target="https://minobr.krasnodar.ru/natsproekt-obrazovanie-/uspekh-kazhdogo-rebenka/" TargetMode="External"/><Relationship Id="rId7" Type="http://schemas.openxmlformats.org/officeDocument/2006/relationships/hyperlink" Target="https://minobr.krasnodar.ru/natsproekt-obrazovanie-/uchitel-budushchego/" TargetMode="External"/><Relationship Id="rId2" Type="http://schemas.openxmlformats.org/officeDocument/2006/relationships/hyperlink" Target="https://minobr.krasnodar.ru/natsproekt-obrazovanie-/sovremennaya-shkola-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minobr.krasnodar.ru/natsproekt-obrazovanie-/patrioticheskoe-vospitanie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s://minobr.krasnodar.ru/natsproekt-obrazovanie-/tsifrovaya-obrazovatelnaya-sreda/" TargetMode="External"/><Relationship Id="rId10" Type="http://schemas.openxmlformats.org/officeDocument/2006/relationships/hyperlink" Target="https://minobr.krasnodar.ru/natsproekt-obrazovanie-/novye-vozmozhnosti-dlya-kazhdogo/" TargetMode="External"/><Relationship Id="rId4" Type="http://schemas.openxmlformats.org/officeDocument/2006/relationships/hyperlink" Target="https://minobr.krasnodar.ru/natsproekt-obrazovanie-/podderzhka-semey-imeyushchikh-detey/" TargetMode="External"/><Relationship Id="rId9" Type="http://schemas.openxmlformats.org/officeDocument/2006/relationships/hyperlink" Target="https://minobr.krasnodar.ru/natsproekt-obrazovanie-/sotsialnaya-aktivnos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53" y="307712"/>
            <a:ext cx="6852647" cy="1960033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Национальный проект «Образование».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640" y="5580112"/>
            <a:ext cx="3852428" cy="2064229"/>
          </a:xfrm>
        </p:spPr>
        <p:txBody>
          <a:bodyPr>
            <a:noAutofit/>
          </a:bodyPr>
          <a:lstStyle/>
          <a:p>
            <a:endParaRPr lang="ru-RU" sz="2000" dirty="0" smtClean="0"/>
          </a:p>
          <a:p>
            <a:r>
              <a:rPr lang="ru-RU" sz="2000" b="1" dirty="0" smtClean="0">
                <a:solidFill>
                  <a:srgbClr val="FF0000"/>
                </a:solidFill>
              </a:rPr>
              <a:t>Указ Президента Российской Федерации от 7 мая 2018 года </a:t>
            </a:r>
          </a:p>
          <a:p>
            <a:r>
              <a:rPr lang="ru-RU" sz="2000" b="1" dirty="0" smtClean="0">
                <a:solidFill>
                  <a:srgbClr val="FF0000"/>
                </a:solidFill>
              </a:rPr>
              <a:t>«О национальных целях и стратегических задачах развития Российской Федерации на период до 2024 года» </a:t>
            </a:r>
            <a:endParaRPr lang="uk-UA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640" y="2555776"/>
            <a:ext cx="4752528" cy="3053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236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4166220" cy="1524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Наша школа участвует </a:t>
            </a:r>
            <a:r>
              <a:rPr lang="ru-RU" sz="3600" b="1" dirty="0" smtClean="0"/>
              <a:t>в реализации </a:t>
            </a:r>
            <a:r>
              <a:rPr lang="ru-RU" sz="3600" b="1" dirty="0" smtClean="0"/>
              <a:t>проектов</a:t>
            </a:r>
            <a:r>
              <a:rPr lang="ru-RU" sz="3600" b="1" dirty="0" smtClean="0"/>
              <a:t>: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648" y="2051720"/>
            <a:ext cx="626469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</a:rPr>
              <a:t>Современная </a:t>
            </a:r>
            <a:r>
              <a:rPr lang="ru-RU" sz="3200" b="1" dirty="0" smtClean="0">
                <a:solidFill>
                  <a:srgbClr val="FF0000"/>
                </a:solidFill>
              </a:rPr>
              <a:t>школа: 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ru-RU" dirty="0" smtClean="0"/>
              <a:t>повышение </a:t>
            </a:r>
            <a:r>
              <a:rPr lang="ru-RU" dirty="0" smtClean="0"/>
              <a:t>качества образования (в условия сотрудничества с колледжами, ВУЗами и образовательными организациями муниципального образования город Краснодар и Краснодарского края); </a:t>
            </a:r>
          </a:p>
          <a:p>
            <a:pPr marL="342900" indent="-342900"/>
            <a:r>
              <a:rPr lang="ru-RU" dirty="0" smtClean="0"/>
              <a:t>- совершенствование </a:t>
            </a:r>
            <a:r>
              <a:rPr lang="ru-RU" dirty="0" smtClean="0"/>
              <a:t>системы ВСОКО</a:t>
            </a:r>
            <a:r>
              <a:rPr lang="ru-RU" dirty="0" smtClean="0"/>
              <a:t>;</a:t>
            </a:r>
          </a:p>
          <a:p>
            <a:pPr marL="342900" indent="-342900"/>
            <a:r>
              <a:rPr lang="ru-RU" dirty="0" smtClean="0"/>
              <a:t> </a:t>
            </a:r>
            <a:r>
              <a:rPr lang="ru-RU" dirty="0" smtClean="0"/>
              <a:t>-использование инновационных подходов работы с ФГОС (внедрение инновационных образовательных технологий). </a:t>
            </a:r>
            <a:endParaRPr lang="ru-RU" dirty="0" smtClean="0"/>
          </a:p>
          <a:p>
            <a:pPr marL="342900" indent="-342900"/>
            <a:r>
              <a:rPr lang="ru-RU" dirty="0" smtClean="0"/>
              <a:t>. </a:t>
            </a:r>
            <a:endParaRPr lang="ru-RU" b="1" dirty="0">
              <a:solidFill>
                <a:schemeClr val="accent6"/>
              </a:solidFill>
            </a:endParaRPr>
          </a:p>
        </p:txBody>
      </p:sp>
      <p:pic>
        <p:nvPicPr>
          <p:cNvPr id="4098" name="Picture 2" descr="Н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098" y="0"/>
            <a:ext cx="2504902" cy="1953685"/>
          </a:xfrm>
          <a:prstGeom prst="rect">
            <a:avLst/>
          </a:prstGeom>
          <a:noFill/>
        </p:spPr>
      </p:pic>
      <p:pic>
        <p:nvPicPr>
          <p:cNvPr id="4099" name="Picture 3" descr="D:\фото\фото\школа\IMG-20200211-WA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4932040"/>
            <a:ext cx="4804792" cy="3603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04664" y="251520"/>
            <a:ext cx="46085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ru-RU" sz="3200" b="1" dirty="0" smtClean="0">
                <a:solidFill>
                  <a:srgbClr val="FF0000"/>
                </a:solidFill>
              </a:rPr>
              <a:t>Успех каждого ребенка: 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участие в открытых </a:t>
            </a:r>
            <a:r>
              <a:rPr lang="ru-RU" b="1" dirty="0" err="1" smtClean="0"/>
              <a:t>онлайн-уроках</a:t>
            </a:r>
            <a:r>
              <a:rPr lang="ru-RU" b="1" dirty="0" smtClean="0"/>
              <a:t> в рамках реализации проектов «</a:t>
            </a:r>
            <a:r>
              <a:rPr lang="ru-RU" b="1" dirty="0" err="1" smtClean="0"/>
              <a:t>ПроеКТОрия</a:t>
            </a:r>
            <a:r>
              <a:rPr lang="ru-RU" b="1" dirty="0" smtClean="0"/>
              <a:t>», «Урок Цифры», «Финансовая грамотность»; </a:t>
            </a:r>
          </a:p>
          <a:p>
            <a:pPr marL="342900" indent="-342900">
              <a:buFontTx/>
              <a:buChar char="-"/>
            </a:pPr>
            <a:r>
              <a:rPr lang="ru-RU" b="1" dirty="0" smtClean="0"/>
              <a:t>разработка и построение индивидуального учебного плана в соответствии с выбранными профессиональными компетенциями в условиях реализации проекта «Билет в будущее»; </a:t>
            </a:r>
          </a:p>
          <a:p>
            <a:pPr marL="342900" indent="-342900"/>
            <a:r>
              <a:rPr lang="ru-RU" b="1" dirty="0" smtClean="0"/>
              <a:t>- сетевое взаимодействие с центрами, реализующими дополнительные общеобразовательные программы (ЦТ «Содружество», ЦТР «Центральный», «</a:t>
            </a:r>
            <a:r>
              <a:rPr lang="ru-RU" b="1" dirty="0" err="1" smtClean="0"/>
              <a:t>Автогородок</a:t>
            </a:r>
            <a:r>
              <a:rPr lang="ru-RU" b="1" dirty="0" smtClean="0"/>
              <a:t>», «Детский морской центр», ЦПБЮ «Локомотив-Кубань»)</a:t>
            </a:r>
            <a:endParaRPr lang="ru-RU" b="1" dirty="0"/>
          </a:p>
        </p:txBody>
      </p:sp>
      <p:pic>
        <p:nvPicPr>
          <p:cNvPr id="6" name="Picture 2" descr="Н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9026" y="1"/>
            <a:ext cx="2168974" cy="1691680"/>
          </a:xfrm>
          <a:prstGeom prst="rect">
            <a:avLst/>
          </a:prstGeom>
          <a:noFill/>
        </p:spPr>
      </p:pic>
      <p:pic>
        <p:nvPicPr>
          <p:cNvPr id="37890" name="Picture 2" descr="D:\фото\фото\школа\IMG_20191031_0906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5868144"/>
            <a:ext cx="3648406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4664" y="323528"/>
            <a:ext cx="61206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pic>
        <p:nvPicPr>
          <p:cNvPr id="4" name="Picture 2" descr="Н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3098" y="0"/>
            <a:ext cx="2504902" cy="1953685"/>
          </a:xfrm>
          <a:prstGeom prst="rect">
            <a:avLst/>
          </a:prstGeom>
          <a:noFill/>
        </p:spPr>
      </p:pic>
      <p:pic>
        <p:nvPicPr>
          <p:cNvPr id="3073" name="Picture 1" descr="D:\фото\фото\школа\IMG_20191031_091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179512"/>
            <a:ext cx="3645024" cy="273376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4944" y="2987824"/>
            <a:ext cx="3768356" cy="282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фото\фото\школа\IMG_20191031_0927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8640" y="5124061"/>
            <a:ext cx="2880320" cy="384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фото\фото\школа\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472" y="179512"/>
            <a:ext cx="4752528" cy="3564396"/>
          </a:xfrm>
          <a:prstGeom prst="rect">
            <a:avLst/>
          </a:prstGeom>
          <a:noFill/>
        </p:spPr>
      </p:pic>
      <p:pic>
        <p:nvPicPr>
          <p:cNvPr id="38915" name="Picture 3" descr="D:\фото\фото\школа\15875019973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640" y="2843808"/>
            <a:ext cx="4375150" cy="3281363"/>
          </a:xfrm>
          <a:prstGeom prst="rect">
            <a:avLst/>
          </a:prstGeom>
          <a:noFill/>
        </p:spPr>
      </p:pic>
      <p:pic>
        <p:nvPicPr>
          <p:cNvPr id="38916" name="Picture 4" descr="D:\фото\фото\школа\IMG_20200125_1201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64904" y="5924178"/>
            <a:ext cx="4293096" cy="32198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4664" y="323528"/>
            <a:ext cx="403244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Поддержка семей, имеющих детей: </a:t>
            </a:r>
          </a:p>
          <a:p>
            <a:pPr>
              <a:buFontTx/>
              <a:buChar char="-"/>
            </a:pPr>
            <a:r>
              <a:rPr lang="ru-RU" dirty="0" smtClean="0"/>
              <a:t>создание современных методов оказания услуг психолого-педагогической, консультативной помощи родителям (психологический лекторий «Школа для родителей», тематическая площадка для детей и родителей «Познай себя»);</a:t>
            </a:r>
          </a:p>
          <a:p>
            <a:pPr>
              <a:buFontTx/>
              <a:buChar char="-"/>
            </a:pPr>
            <a:r>
              <a:rPr lang="ru-RU" dirty="0" smtClean="0"/>
              <a:t>  создание страниц в социальных сетях для информационно-просветительской поддержки школьного сообщества</a:t>
            </a:r>
          </a:p>
        </p:txBody>
      </p:sp>
      <p:pic>
        <p:nvPicPr>
          <p:cNvPr id="5" name="Picture 2" descr="Н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5144" y="1"/>
            <a:ext cx="2132856" cy="1663510"/>
          </a:xfrm>
          <a:prstGeom prst="rect">
            <a:avLst/>
          </a:prstGeom>
          <a:noFill/>
        </p:spPr>
      </p:pic>
      <p:pic>
        <p:nvPicPr>
          <p:cNvPr id="6" name="Picture 2" descr="D:\фото\фото\школа\1589005238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4860033"/>
            <a:ext cx="5160572" cy="38704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664" y="395536"/>
            <a:ext cx="626469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Учитель будущего: </a:t>
            </a:r>
          </a:p>
          <a:p>
            <a:pPr>
              <a:buFontTx/>
              <a:buChar char="-"/>
            </a:pPr>
            <a:r>
              <a:rPr lang="ru-RU" dirty="0" smtClean="0"/>
              <a:t>- создание системы вовлечения в различные формы поддержки и сопровождения учителей в первые три года (наставничество, участие в конкурсах профессионального мастерства «Учительские вёсны», «Педагогический дебют»).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Новые возможности для каждого.</a:t>
            </a:r>
          </a:p>
          <a:p>
            <a:r>
              <a:rPr lang="ru-RU" dirty="0" smtClean="0"/>
              <a:t>. - </a:t>
            </a:r>
            <a:r>
              <a:rPr lang="ru-RU" b="1" dirty="0" smtClean="0"/>
              <a:t>формирование системы, в рамках которой работники школы непрерывно обновляют свои профессиональные знания и приобретают новые профессиональные навыки, в том числе компетенции в области цифровой образовательной среды. </a:t>
            </a:r>
          </a:p>
          <a:p>
            <a:r>
              <a:rPr lang="ru-RU" dirty="0" smtClean="0"/>
              <a:t> </a:t>
            </a:r>
            <a:r>
              <a:rPr lang="ru-RU" sz="3200" b="1" dirty="0" smtClean="0">
                <a:solidFill>
                  <a:srgbClr val="FF0000"/>
                </a:solidFill>
              </a:rPr>
              <a:t>Молодые профессионалы</a:t>
            </a:r>
            <a:r>
              <a:rPr lang="ru-RU" sz="3200" dirty="0" smtClean="0"/>
              <a:t>.</a:t>
            </a:r>
          </a:p>
          <a:p>
            <a:r>
              <a:rPr lang="ru-RU" dirty="0" smtClean="0"/>
              <a:t>. </a:t>
            </a:r>
            <a:r>
              <a:rPr lang="ru-RU" b="1" dirty="0" smtClean="0"/>
              <a:t>- </a:t>
            </a:r>
            <a:r>
              <a:rPr lang="ru-RU" b="1" dirty="0" smtClean="0">
                <a:solidFill>
                  <a:schemeClr val="accent6"/>
                </a:solidFill>
              </a:rPr>
              <a:t>модернизация образования, в том числе с помощью внедрения адаптивных, </a:t>
            </a:r>
            <a:r>
              <a:rPr lang="ru-RU" b="1" dirty="0" err="1" smtClean="0">
                <a:solidFill>
                  <a:schemeClr val="accent6"/>
                </a:solidFill>
              </a:rPr>
              <a:t>практикоориентированных</a:t>
            </a:r>
            <a:r>
              <a:rPr lang="ru-RU" b="1" dirty="0" smtClean="0">
                <a:solidFill>
                  <a:schemeClr val="accent6"/>
                </a:solidFill>
              </a:rPr>
              <a:t> и гибких образовательных программ.</a:t>
            </a:r>
            <a:endParaRPr lang="ru-RU" b="1" dirty="0" smtClean="0">
              <a:solidFill>
                <a:schemeClr val="accent6"/>
              </a:solidFill>
            </a:endParaRPr>
          </a:p>
        </p:txBody>
      </p:sp>
      <p:pic>
        <p:nvPicPr>
          <p:cNvPr id="40963" name="Picture 3" descr="D:\фото\фото\я\IMG-20200129-WA00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664" y="5868144"/>
            <a:ext cx="4534368" cy="3025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467544"/>
            <a:ext cx="424847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Социальная активность. </a:t>
            </a:r>
          </a:p>
          <a:p>
            <a:r>
              <a:rPr lang="ru-RU" dirty="0" smtClean="0"/>
              <a:t> </a:t>
            </a:r>
            <a:r>
              <a:rPr lang="ru-RU" dirty="0" smtClean="0"/>
              <a:t>Создание волонтерских групп по оказанию помощи детям в детских домах, подшефных детских садах; , ухаживать за пожилыми и инвалидами, кормить бездомных животных. </a:t>
            </a:r>
            <a:endParaRPr lang="ru-RU" dirty="0" smtClean="0"/>
          </a:p>
        </p:txBody>
      </p:sp>
      <p:pic>
        <p:nvPicPr>
          <p:cNvPr id="3" name="Picture 2" descr="Н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350" y="1"/>
            <a:ext cx="2076650" cy="1619672"/>
          </a:xfrm>
          <a:prstGeom prst="rect">
            <a:avLst/>
          </a:prstGeom>
          <a:noFill/>
        </p:spPr>
      </p:pic>
      <p:pic>
        <p:nvPicPr>
          <p:cNvPr id="39938" name="Picture 2" descr="D:\фото\фото\школа\IMG-20210328-WA0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3059832"/>
            <a:ext cx="3991108" cy="2993331"/>
          </a:xfrm>
          <a:prstGeom prst="rect">
            <a:avLst/>
          </a:prstGeom>
          <a:noFill/>
        </p:spPr>
      </p:pic>
      <p:pic>
        <p:nvPicPr>
          <p:cNvPr id="39939" name="Picture 3" descr="D:\фото\фото\школа\IMG-20200507-WA00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92896" y="5868144"/>
            <a:ext cx="4028917" cy="30219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solidFill>
                  <a:srgbClr val="FF0000"/>
                </a:solidFill>
              </a:rPr>
              <a:t>Патриотическое воспитание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Н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350" y="1"/>
            <a:ext cx="2076650" cy="1619672"/>
          </a:xfrm>
          <a:prstGeom prst="rect">
            <a:avLst/>
          </a:prstGeom>
          <a:noFill/>
        </p:spPr>
      </p:pic>
      <p:pic>
        <p:nvPicPr>
          <p:cNvPr id="41986" name="Picture 2" descr="D:\фото\фото\школа\IMG-20191003-WA00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48" y="1907704"/>
            <a:ext cx="3456589" cy="2592288"/>
          </a:xfrm>
          <a:prstGeom prst="rect">
            <a:avLst/>
          </a:prstGeom>
          <a:noFill/>
        </p:spPr>
      </p:pic>
      <p:pic>
        <p:nvPicPr>
          <p:cNvPr id="41987" name="Picture 3" descr="D:\фото\фото\школа\15891369864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4984" y="3419872"/>
            <a:ext cx="3367038" cy="2525279"/>
          </a:xfrm>
          <a:prstGeom prst="rect">
            <a:avLst/>
          </a:prstGeom>
          <a:noFill/>
        </p:spPr>
      </p:pic>
      <p:pic>
        <p:nvPicPr>
          <p:cNvPr id="41988" name="Picture 4" descr="D:\фото\фото\школа\15813347249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932040"/>
            <a:ext cx="3284984" cy="1847506"/>
          </a:xfrm>
          <a:prstGeom prst="rect">
            <a:avLst/>
          </a:prstGeom>
          <a:noFill/>
        </p:spPr>
      </p:pic>
      <p:pic>
        <p:nvPicPr>
          <p:cNvPr id="41989" name="Picture 5" descr="D:\фото\фото\школа\IMG-20210329-WA00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4984" y="5964832"/>
            <a:ext cx="3223022" cy="3179168"/>
          </a:xfrm>
          <a:prstGeom prst="rect">
            <a:avLst/>
          </a:prstGeom>
          <a:noFill/>
        </p:spPr>
      </p:pic>
      <p:pic>
        <p:nvPicPr>
          <p:cNvPr id="41990" name="Picture 6" descr="D:\фото\фото\новороссийск\IMG_20200203_15060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9040" y="1187624"/>
            <a:ext cx="2592288" cy="1944216"/>
          </a:xfrm>
          <a:prstGeom prst="rect">
            <a:avLst/>
          </a:prstGeom>
          <a:noFill/>
        </p:spPr>
      </p:pic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80728" y="6864085"/>
            <a:ext cx="1709936" cy="2279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1560"/>
            <a:ext cx="4022204" cy="18722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Цифровая образовательная среда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6672" y="2483768"/>
            <a:ext cx="638132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000" b="1" dirty="0" smtClean="0"/>
              <a:t>переосмысление </a:t>
            </a:r>
            <a:r>
              <a:rPr lang="ru-RU" sz="2000" b="1" dirty="0" smtClean="0"/>
              <a:t>образовательной деятельности на основе возможностей цифровых технологий; -создание современной и безопасной цифровой образовательной среды, обеспечивающей формирование ценности к саморазвитию и самообразованию у обучающихся и педагогов</a:t>
            </a:r>
            <a:r>
              <a:rPr lang="ru-RU" sz="2000" b="1" dirty="0" smtClean="0"/>
              <a:t>;</a:t>
            </a:r>
          </a:p>
          <a:p>
            <a:r>
              <a:rPr lang="ru-RU" sz="2000" b="1" dirty="0" smtClean="0"/>
              <a:t> </a:t>
            </a:r>
            <a:r>
              <a:rPr lang="ru-RU" sz="2000" b="1" dirty="0" smtClean="0"/>
              <a:t>- </a:t>
            </a:r>
            <a:r>
              <a:rPr lang="ru-RU" sz="2000" b="1" dirty="0" smtClean="0">
                <a:solidFill>
                  <a:schemeClr val="accent6"/>
                </a:solidFill>
              </a:rPr>
              <a:t>обновление информационного наполнения официального сайта в сети «Интернет». </a:t>
            </a:r>
            <a:endParaRPr lang="ru-RU" sz="2000" b="1" dirty="0" smtClean="0">
              <a:solidFill>
                <a:schemeClr val="accent6"/>
              </a:solidFill>
            </a:endParaRPr>
          </a:p>
          <a:p>
            <a:r>
              <a:rPr lang="ru-RU" sz="2000" b="1" dirty="0" smtClean="0">
                <a:solidFill>
                  <a:schemeClr val="accent6"/>
                </a:solidFill>
              </a:rPr>
              <a:t>В </a:t>
            </a:r>
            <a:r>
              <a:rPr lang="ru-RU" sz="2000" b="1" dirty="0" smtClean="0">
                <a:solidFill>
                  <a:schemeClr val="accent6"/>
                </a:solidFill>
              </a:rPr>
              <a:t>2020 году в рамках проекта приобретено МФУ - 1, ноутбук педагога - 2, интерактивный комплекс - 2, ноутбук ученика - 30 </a:t>
            </a:r>
            <a:r>
              <a:rPr lang="ru-RU" sz="2000" b="1" dirty="0" err="1" smtClean="0">
                <a:solidFill>
                  <a:schemeClr val="accent6"/>
                </a:solidFill>
              </a:rPr>
              <a:t>шт</a:t>
            </a:r>
            <a:r>
              <a:rPr lang="ru-RU" sz="2000" b="1" dirty="0" smtClean="0">
                <a:solidFill>
                  <a:schemeClr val="accent6"/>
                </a:solidFill>
              </a:rPr>
              <a:t>, а также административные ноутбуки в количестве 6 штук. Оборудование установлено в кабинеты химии, биологии, информатики, методический кабинет. Используя учебное программное обеспечение уроки с использованием оборудования, приобретенного по программе «Цифровая образовательная среда», проводятся по предметам </a:t>
            </a:r>
            <a:r>
              <a:rPr lang="ru-RU" sz="2000" b="1" dirty="0" err="1" smtClean="0">
                <a:solidFill>
                  <a:schemeClr val="accent6"/>
                </a:solidFill>
              </a:rPr>
              <a:t>естественно-научного</a:t>
            </a:r>
            <a:r>
              <a:rPr lang="ru-RU" sz="2000" b="1" dirty="0" smtClean="0">
                <a:solidFill>
                  <a:schemeClr val="accent6"/>
                </a:solidFill>
              </a:rPr>
              <a:t>, социально-гуманитарного и математического циклов.</a:t>
            </a:r>
            <a:endParaRPr lang="ru-RU" sz="2000" b="1" dirty="0">
              <a:solidFill>
                <a:schemeClr val="accent6"/>
              </a:solidFill>
            </a:endParaRPr>
          </a:p>
        </p:txBody>
      </p:sp>
      <p:pic>
        <p:nvPicPr>
          <p:cNvPr id="2050" name="Picture 2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9072" y="323528"/>
            <a:ext cx="3028927" cy="20757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0"/>
            <a:ext cx="4058208" cy="189018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приоритетные направления </a:t>
            </a:r>
            <a:r>
              <a:rPr lang="ru-RU" sz="3200" b="1" dirty="0" smtClean="0"/>
              <a:t>национального проекта «Образование».</a:t>
            </a:r>
            <a:endParaRPr lang="ru-RU" sz="32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1979712"/>
            <a:ext cx="4050450" cy="6188505"/>
          </a:xfrm>
        </p:spPr>
        <p:txBody>
          <a:bodyPr>
            <a:normAutofit fontScale="92500" lnSpcReduction="10000"/>
          </a:bodyPr>
          <a:lstStyle/>
          <a:p>
            <a:r>
              <a:rPr lang="ru-RU" sz="2000" b="1" dirty="0" smtClean="0"/>
              <a:t>Источник финансирования:</a:t>
            </a:r>
            <a:r>
              <a:rPr lang="ru-RU" sz="2000" dirty="0" smtClean="0"/>
              <a:t> Смешанный</a:t>
            </a:r>
          </a:p>
          <a:p>
            <a:r>
              <a:rPr lang="ru-RU" sz="2000" b="1" dirty="0" smtClean="0"/>
              <a:t>Бюджет:</a:t>
            </a:r>
            <a:r>
              <a:rPr lang="ru-RU" sz="2000" dirty="0" smtClean="0"/>
              <a:t> </a:t>
            </a:r>
            <a:r>
              <a:rPr lang="ru-RU" sz="2000" b="1" dirty="0" smtClean="0">
                <a:solidFill>
                  <a:srgbClr val="FF0000"/>
                </a:solidFill>
              </a:rPr>
              <a:t>784 500 000 000 руб.</a:t>
            </a:r>
          </a:p>
          <a:p>
            <a:r>
              <a:rPr lang="ru-RU" sz="2000" b="1" dirty="0" smtClean="0"/>
              <a:t>Год начала:</a:t>
            </a:r>
            <a:r>
              <a:rPr lang="ru-RU" sz="2000" dirty="0" smtClean="0"/>
              <a:t> 2019</a:t>
            </a:r>
          </a:p>
          <a:p>
            <a:r>
              <a:rPr lang="ru-RU" sz="2000" b="1" dirty="0" smtClean="0"/>
              <a:t>Год окончания:</a:t>
            </a:r>
            <a:r>
              <a:rPr lang="ru-RU" sz="2000" dirty="0" smtClean="0"/>
              <a:t> 2024</a:t>
            </a:r>
          </a:p>
          <a:p>
            <a:r>
              <a:rPr lang="ru-RU" sz="2000" b="1" dirty="0" smtClean="0"/>
              <a:t>Статус проекта:</a:t>
            </a:r>
            <a:r>
              <a:rPr lang="ru-RU" sz="2000" dirty="0" smtClean="0"/>
              <a:t> Реализуется</a:t>
            </a:r>
          </a:p>
          <a:p>
            <a:r>
              <a:rPr lang="ru-RU" sz="2000" b="1" u="sng" dirty="0" smtClean="0"/>
              <a:t>Цели национального проекта РФ «Образование»:</a:t>
            </a:r>
            <a:endParaRPr lang="ru-RU" sz="2000" u="sng" dirty="0" smtClean="0"/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Обеспечение глобальной конкурентоспособности российского образования, вхождение РФ в число 10 ведущих стран мира по качеству общего образования.</a:t>
            </a:r>
          </a:p>
          <a:p>
            <a:pPr lvl="0"/>
            <a:r>
              <a:rPr lang="ru-RU" sz="2000" b="1" dirty="0" smtClean="0">
                <a:solidFill>
                  <a:srgbClr val="FF0000"/>
                </a:solidFill>
              </a:rPr>
              <a:t>Воспитание гармонично развитой и социально ответственной личности на основе духовно-нравственных ценностей народов РФ, исторических и национально-культурных традиций.</a:t>
            </a:r>
          </a:p>
          <a:p>
            <a:endParaRPr lang="ru-RU" sz="2000" dirty="0"/>
          </a:p>
        </p:txBody>
      </p:sp>
      <p:pic>
        <p:nvPicPr>
          <p:cNvPr id="4" name="Рисунок 3" descr="unnam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7072" y="0"/>
            <a:ext cx="2618910" cy="43204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229485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>Задачи национального проекта РФ «Образование»: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95670"/>
            <a:ext cx="6182444" cy="65725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на уровнях основного общего и среднего общего образования новых методов обучения и воспитания, образовательных технологий.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Повышение их мотивации к обучению и вовлечённости в образовательный процесс.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эффективной системы выявления, поддержки и развития способностей и талантов.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раннего развития детей.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 современной и безопасной цифровой образовательной среды.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национальной системы профессионального роста педагогических работников.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Модернизация профессионального образования.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системы непрерывного обновления работающими гражданами своих профессиональных знаний.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наставничества, поддержки общественных инициатив и проектов, в том числе в сфере добровольчества (</a:t>
            </a:r>
            <a:r>
              <a:rPr lang="ru-RU" sz="26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волонтёрства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системы профессиональных конкурсов в целях предоставления гражданам возможностей для профессионального и карьерного роста.</a:t>
            </a:r>
          </a:p>
          <a:p>
            <a:r>
              <a:rPr lang="ru-RU" sz="1900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Федеральные проекты, действующие в рамках нацпроекта «Образование»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3896190" cy="6034617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«Поддержка семей, имеющих детей»;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«Цифровая образовательная среда»;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«Современная школа»;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«Успех каждого ребёнка»;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«Учитель будущего»;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«Молодые профессионалы»;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«Новые возможности для каждого»;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«Социальная активность»;</a:t>
            </a:r>
          </a:p>
          <a:p>
            <a:pPr lvl="0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«Экспорт образования».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«Поддержка семей, имеющих детей».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33601"/>
            <a:ext cx="3969060" cy="6034617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>
                <a:solidFill>
                  <a:schemeClr val="accent6">
                    <a:lumMod val="75000"/>
                  </a:schemeClr>
                </a:solidFill>
              </a:rPr>
              <a:t>Цель: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 создание условий для повышения компетентности родителей обучающихся в вопросах образования и воспитания путем предоставления в 2024 году не менее 20 млн. услуг психолого-педагогической, методической и консультативной помощи родителям (законным представителям) детей, а также гражданам, желающим принять на воспитание в свои семьи детей, оставшихся без попечения родителей.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47663"/>
            <a:ext cx="6172200" cy="7820025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К 2024 году во всех субъектах Российской Федерации будут функционировать некоммерческие организации, обеспечивающие помощь родителям, при этом не менее 20 миллионов граждан (родители (законные представители) детей, граждане, желающие принять на воспитание в свои семьи детей, оставшихся без попечения родителей) получат психолого-педагогическую, методическую и консультативную помощь, в том числе через федеральный портал. Федеральный проект реализуется в рамках подпрограммы "Содействие развитию дошкольного и общего образования" проектной части государственной программы "Развитие образования".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60648" y="3563888"/>
            <a:ext cx="4032448" cy="4963840"/>
          </a:xfrm>
        </p:spPr>
        <p:txBody>
          <a:bodyPr>
            <a:normAutofit fontScale="47500" lnSpcReduction="20000"/>
          </a:bodyPr>
          <a:lstStyle/>
          <a:p>
            <a:r>
              <a:rPr lang="ru-RU" sz="4200" b="1" dirty="0" smtClean="0">
                <a:solidFill>
                  <a:schemeClr val="accent6">
                    <a:lumMod val="75000"/>
                  </a:schemeClr>
                </a:solidFill>
              </a:rPr>
              <a:t>Результаты реализации настоящего федерального проекта окажут существенное влияние на создание благоприятных условий для раннего развития детей, в том числе через программы психолого-педагогической, методической и консультативной помощи родителям детей, получающих дошкольное образование в семье, которые будут способствовать повышению психолого-педагогической грамотности родителей обучающихся.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Без назван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688" y="179512"/>
            <a:ext cx="5760640" cy="2754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22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8640" y="251520"/>
            <a:ext cx="6480720" cy="86409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3878188" cy="152400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>В </a:t>
            </a:r>
            <a:r>
              <a:rPr lang="ru-RU" sz="3100" b="1" dirty="0" smtClean="0">
                <a:solidFill>
                  <a:srgbClr val="FF0000"/>
                </a:solidFill>
              </a:rPr>
              <a:t>рамках </a:t>
            </a:r>
            <a:r>
              <a:rPr lang="ru-RU" sz="3100" b="1" dirty="0" smtClean="0">
                <a:solidFill>
                  <a:srgbClr val="FF0000"/>
                </a:solidFill>
              </a:rPr>
              <a:t>национального проекта </a:t>
            </a:r>
            <a:r>
              <a:rPr lang="ru-RU" sz="3100" b="1" dirty="0" smtClean="0">
                <a:solidFill>
                  <a:srgbClr val="FF0000"/>
                </a:solidFill>
              </a:rPr>
              <a:t>"Образование" в Краснодарском крае реализуется восемь региональных проектов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sz="2700" dirty="0" smtClean="0">
                <a:hlinkClick r:id="rId2"/>
              </a:rPr>
              <a:t>Современная школа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3"/>
              </a:rPr>
              <a:t>Успех каждого ребенка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4"/>
              </a:rPr>
              <a:t>Поддержка семей, имеющих детей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5"/>
              </a:rPr>
              <a:t>Цифровая образовательная среда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6"/>
              </a:rPr>
              <a:t>Патриотическое воспитание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7"/>
              </a:rPr>
              <a:t>Учитель будущего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8"/>
              </a:rPr>
              <a:t>Молодые профессионалы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9"/>
              </a:rPr>
              <a:t>Социальная активность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>
                <a:hlinkClick r:id="rId10"/>
              </a:rPr>
              <a:t>«Новые возможности для каждого»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НП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353098" y="0"/>
            <a:ext cx="2504902" cy="19536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711</Words>
  <Application>Microsoft Office PowerPoint</Application>
  <PresentationFormat>Экран (4:3)</PresentationFormat>
  <Paragraphs>70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Тема Office</vt:lpstr>
      <vt:lpstr>Специальное оформление</vt:lpstr>
      <vt:lpstr>Национальный проект «Образование».</vt:lpstr>
      <vt:lpstr>приоритетные направления национального проекта «Образование».</vt:lpstr>
      <vt:lpstr>Задачи национального проекта РФ «Образование»: </vt:lpstr>
      <vt:lpstr>Федеральные проекты, действующие в рамках нацпроекта «Образование» </vt:lpstr>
      <vt:lpstr>«Поддержка семей, имеющих детей».</vt:lpstr>
      <vt:lpstr>Слайд 6</vt:lpstr>
      <vt:lpstr>Слайд 7</vt:lpstr>
      <vt:lpstr>Слайд 8</vt:lpstr>
      <vt:lpstr>                   В рамках национального проекта "Образование" в Краснодарском крае реализуется восемь региональных проектов: Современная школа Успех каждого ребенка Поддержка семей, имеющих детей Цифровая образовательная среда Патриотическое воспитание Учитель будущего Молодые профессионалы Социальная активность «Новые возможности для каждого»   </vt:lpstr>
      <vt:lpstr>Наша школа участвует в реализации проектов:</vt:lpstr>
      <vt:lpstr>Слайд 11</vt:lpstr>
      <vt:lpstr>Слайд 12</vt:lpstr>
      <vt:lpstr>Слайд 13</vt:lpstr>
      <vt:lpstr>Слайд 14</vt:lpstr>
      <vt:lpstr>Слайд 15</vt:lpstr>
      <vt:lpstr>Слайд 16</vt:lpstr>
      <vt:lpstr>Патриотическое воспитание</vt:lpstr>
      <vt:lpstr>Цифровая образовательная среда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-Asus-</cp:lastModifiedBy>
  <cp:revision>25</cp:revision>
  <dcterms:created xsi:type="dcterms:W3CDTF">2009-01-08T12:15:48Z</dcterms:created>
  <dcterms:modified xsi:type="dcterms:W3CDTF">2021-12-12T12:47:33Z</dcterms:modified>
</cp:coreProperties>
</file>