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80" r:id="rId16"/>
    <p:sldId id="288" r:id="rId17"/>
    <p:sldId id="278" r:id="rId18"/>
    <p:sldId id="289" r:id="rId19"/>
    <p:sldId id="281" r:id="rId20"/>
    <p:sldId id="290" r:id="rId21"/>
    <p:sldId id="263" r:id="rId22"/>
    <p:sldId id="277" r:id="rId23"/>
    <p:sldId id="291" r:id="rId24"/>
    <p:sldId id="276" r:id="rId25"/>
    <p:sldId id="270" r:id="rId26"/>
    <p:sldId id="293" r:id="rId27"/>
    <p:sldId id="282" r:id="rId28"/>
    <p:sldId id="305" r:id="rId29"/>
    <p:sldId id="284" r:id="rId30"/>
    <p:sldId id="273" r:id="rId31"/>
    <p:sldId id="298" r:id="rId32"/>
    <p:sldId id="271" r:id="rId33"/>
    <p:sldId id="299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FruktDi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3197225" y="0"/>
            <a:ext cx="547688" cy="990600"/>
            <a:chOff x="768" y="1700"/>
            <a:chExt cx="405" cy="2620"/>
          </a:xfrm>
        </p:grpSpPr>
        <p:sp>
          <p:nvSpPr>
            <p:cNvPr id="6" name="Rectangle 20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254"/>
          <p:cNvGrpSpPr>
            <a:grpSpLocks/>
          </p:cNvGrpSpPr>
          <p:nvPr/>
        </p:nvGrpSpPr>
        <p:grpSpPr bwMode="auto">
          <a:xfrm>
            <a:off x="-11113" y="203200"/>
            <a:ext cx="9155113" cy="547688"/>
            <a:chOff x="-7" y="403"/>
            <a:chExt cx="5767" cy="345"/>
          </a:xfrm>
        </p:grpSpPr>
        <p:grpSp>
          <p:nvGrpSpPr>
            <p:cNvPr id="9" name="Group 219"/>
            <p:cNvGrpSpPr>
              <a:grpSpLocks/>
            </p:cNvGrpSpPr>
            <p:nvPr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13" name="Rectangle 220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Rectangle 221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DD903">
                  <a:alpha val="30196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" name="Group 245"/>
            <p:cNvGrpSpPr>
              <a:grpSpLocks/>
            </p:cNvGrpSpPr>
            <p:nvPr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11" name="Rectangle 246"/>
              <p:cNvSpPr>
                <a:spLocks noChangeArrowheads="1"/>
              </p:cNvSpPr>
              <p:nvPr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Rectangle 247"/>
              <p:cNvSpPr>
                <a:spLocks noChangeArrowheads="1"/>
              </p:cNvSpPr>
              <p:nvPr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5" name="Group 203"/>
          <p:cNvGrpSpPr>
            <a:grpSpLocks/>
          </p:cNvGrpSpPr>
          <p:nvPr/>
        </p:nvGrpSpPr>
        <p:grpSpPr bwMode="auto">
          <a:xfrm>
            <a:off x="5392738" y="0"/>
            <a:ext cx="547687" cy="990600"/>
            <a:chOff x="768" y="1700"/>
            <a:chExt cx="405" cy="2620"/>
          </a:xfrm>
        </p:grpSpPr>
        <p:sp>
          <p:nvSpPr>
            <p:cNvPr id="16" name="Rectangle 20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ectangle 20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8" name="Group 181"/>
          <p:cNvGrpSpPr>
            <a:grpSpLocks/>
          </p:cNvGrpSpPr>
          <p:nvPr/>
        </p:nvGrpSpPr>
        <p:grpSpPr bwMode="auto">
          <a:xfrm rot="10800000">
            <a:off x="142875" y="-7938"/>
            <a:ext cx="461963" cy="6858001"/>
            <a:chOff x="768" y="1700"/>
            <a:chExt cx="405" cy="2620"/>
          </a:xfrm>
        </p:grpSpPr>
        <p:sp>
          <p:nvSpPr>
            <p:cNvPr id="19" name="Rectangle 182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ectangle 183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15"/>
          <p:cNvGrpSpPr>
            <a:grpSpLocks/>
          </p:cNvGrpSpPr>
          <p:nvPr/>
        </p:nvGrpSpPr>
        <p:grpSpPr bwMode="auto">
          <a:xfrm>
            <a:off x="7853363" y="0"/>
            <a:ext cx="547687" cy="990600"/>
            <a:chOff x="768" y="1700"/>
            <a:chExt cx="405" cy="2620"/>
          </a:xfrm>
        </p:grpSpPr>
        <p:sp>
          <p:nvSpPr>
            <p:cNvPr id="22" name="Rectangle 21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195"/>
          <p:cNvGrpSpPr>
            <a:grpSpLocks/>
          </p:cNvGrpSpPr>
          <p:nvPr/>
        </p:nvGrpSpPr>
        <p:grpSpPr bwMode="auto">
          <a:xfrm>
            <a:off x="1225550" y="0"/>
            <a:ext cx="547688" cy="6858000"/>
            <a:chOff x="768" y="1700"/>
            <a:chExt cx="405" cy="2620"/>
          </a:xfrm>
        </p:grpSpPr>
        <p:sp>
          <p:nvSpPr>
            <p:cNvPr id="25" name="Rectangle 1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Rectangle 1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33"/>
          <p:cNvGrpSpPr>
            <a:grpSpLocks/>
          </p:cNvGrpSpPr>
          <p:nvPr/>
        </p:nvGrpSpPr>
        <p:grpSpPr bwMode="auto">
          <a:xfrm rot="5400000">
            <a:off x="775494" y="3061493"/>
            <a:ext cx="547688" cy="2120901"/>
            <a:chOff x="768" y="1700"/>
            <a:chExt cx="405" cy="2620"/>
          </a:xfrm>
        </p:grpSpPr>
        <p:sp>
          <p:nvSpPr>
            <p:cNvPr id="28" name="Rectangle 234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Rectangle 235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237"/>
          <p:cNvGrpSpPr>
            <a:grpSpLocks/>
          </p:cNvGrpSpPr>
          <p:nvPr/>
        </p:nvGrpSpPr>
        <p:grpSpPr bwMode="auto">
          <a:xfrm rot="5400000">
            <a:off x="775494" y="4414043"/>
            <a:ext cx="547688" cy="2120901"/>
            <a:chOff x="768" y="1700"/>
            <a:chExt cx="405" cy="2620"/>
          </a:xfrm>
        </p:grpSpPr>
        <p:sp>
          <p:nvSpPr>
            <p:cNvPr id="31" name="Rectangle 238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Rectangle 239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33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097338"/>
            <a:ext cx="3589338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66788"/>
            <a:ext cx="84597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73150"/>
            <a:ext cx="82978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09516" y="3307336"/>
            <a:ext cx="62602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9" y="5118046"/>
            <a:ext cx="6400800" cy="5536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83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935022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K:\ProPowerPoint\Шаблоны\В работе\FruktDiet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3333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331913" y="1600200"/>
            <a:ext cx="7561262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152400" y="0"/>
            <a:ext cx="457200" cy="6858000"/>
            <a:chOff x="768" y="1700"/>
            <a:chExt cx="405" cy="2620"/>
          </a:xfrm>
        </p:grpSpPr>
        <p:sp>
          <p:nvSpPr>
            <p:cNvPr id="1053" name="Rectangle 81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4" name="Rectangle 82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DD903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051" name="Rectangle 90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2" name="Rectangle 91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049" name="Rectangle 93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50" name="Rectangle 94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047" name="Rectangle 96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8" name="Rectangle 97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33" name="Group 98"/>
          <p:cNvGrpSpPr>
            <a:grpSpLocks/>
          </p:cNvGrpSpPr>
          <p:nvPr/>
        </p:nvGrpSpPr>
        <p:grpSpPr bwMode="auto">
          <a:xfrm>
            <a:off x="8283575" y="-9525"/>
            <a:ext cx="642938" cy="304800"/>
            <a:chOff x="768" y="1700"/>
            <a:chExt cx="405" cy="2620"/>
          </a:xfrm>
        </p:grpSpPr>
        <p:sp>
          <p:nvSpPr>
            <p:cNvPr id="1045" name="Rectangle 99"/>
            <p:cNvSpPr>
              <a:spLocks noChangeArrowheads="1"/>
            </p:cNvSpPr>
            <p:nvPr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6" name="Rectangle 100"/>
            <p:cNvSpPr>
              <a:spLocks noChangeArrowheads="1"/>
            </p:cNvSpPr>
            <p:nvPr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71"/>
          <p:cNvGrpSpPr>
            <a:grpSpLocks/>
          </p:cNvGrpSpPr>
          <p:nvPr/>
        </p:nvGrpSpPr>
        <p:grpSpPr bwMode="auto">
          <a:xfrm rot="-5400000">
            <a:off x="246062" y="2103438"/>
            <a:ext cx="550863" cy="1042988"/>
            <a:chOff x="1060" y="0"/>
            <a:chExt cx="394" cy="4320"/>
          </a:xfrm>
        </p:grpSpPr>
        <p:sp>
          <p:nvSpPr>
            <p:cNvPr id="1043" name="Rectangle 72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4" name="Rectangle 73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6" name="Group 104"/>
          <p:cNvGrpSpPr>
            <a:grpSpLocks/>
          </p:cNvGrpSpPr>
          <p:nvPr/>
        </p:nvGrpSpPr>
        <p:grpSpPr bwMode="auto">
          <a:xfrm rot="-5400000">
            <a:off x="246063" y="4368800"/>
            <a:ext cx="550862" cy="1042988"/>
            <a:chOff x="1060" y="0"/>
            <a:chExt cx="394" cy="4320"/>
          </a:xfrm>
        </p:grpSpPr>
        <p:sp>
          <p:nvSpPr>
            <p:cNvPr id="1041" name="Rectangle 105"/>
            <p:cNvSpPr>
              <a:spLocks noChangeArrowheads="1"/>
            </p:cNvSpPr>
            <p:nvPr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42" name="Rectangle 106"/>
            <p:cNvSpPr>
              <a:spLocks noChangeArrowheads="1"/>
            </p:cNvSpPr>
            <p:nvPr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rgbClr val="FDD903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051" name="Picture 3" descr="C:\Documents and Settings\Admin\Рабочий стол\fruits0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732463"/>
            <a:ext cx="13858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95288"/>
            <a:ext cx="1008063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395288"/>
            <a:ext cx="9191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9" name="TextBox 6"/>
          <p:cNvSpPr txBox="1">
            <a:spLocks noChangeArrowheads="1"/>
          </p:cNvSpPr>
          <p:nvPr/>
        </p:nvSpPr>
        <p:spPr bwMode="auto">
          <a:xfrm>
            <a:off x="-11113" y="6583363"/>
            <a:ext cx="1552576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300" smtClean="0">
                <a:solidFill>
                  <a:srgbClr val="EBF1DE"/>
                </a:solidFill>
                <a:latin typeface="Agency FB" pitchFamily="34" charset="0"/>
              </a:rPr>
              <a:t>ProPowerPoint.ru</a:t>
            </a:r>
            <a:endParaRPr lang="ru-RU" sz="1300" smtClean="0">
              <a:solidFill>
                <a:srgbClr val="EBF1DE"/>
              </a:solidFill>
              <a:latin typeface="Ariston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52513" y="-11113"/>
            <a:ext cx="71437" cy="6858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809875" y="3306763"/>
            <a:ext cx="6259513" cy="1470025"/>
          </a:xfrm>
        </p:spPr>
        <p:txBody>
          <a:bodyPr/>
          <a:lstStyle/>
          <a:p>
            <a:pPr eaLnBrk="1" hangingPunct="1"/>
            <a:r>
              <a:rPr lang="ru-RU" sz="5400" dirty="0" smtClean="0"/>
              <a:t>Сбалансированное питание 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5388" y="5118100"/>
            <a:ext cx="6400800" cy="758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u="sng" dirty="0" smtClean="0"/>
              <a:t>Среднесуточные </a:t>
            </a:r>
            <a:r>
              <a:rPr lang="ru-RU" sz="2400" b="1" dirty="0" smtClean="0"/>
              <a:t>нормы физиологических потребностей в пищевых веществах и энергии для детей и подростков 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292310"/>
              </p:ext>
            </p:extLst>
          </p:nvPr>
        </p:nvGraphicFramePr>
        <p:xfrm>
          <a:off x="1116013" y="1484312"/>
          <a:ext cx="7920036" cy="417693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20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66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096" marR="38096" marT="38098" marB="380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141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Энергия, ккал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2350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2750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2600</a:t>
                      </a:r>
                    </a:p>
                  </a:txBody>
                  <a:tcPr marL="38096" marR="38096" marT="38098" marB="380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50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Белки, г,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r>
                        <a:rPr lang="ru-RU" sz="1800" b="1" dirty="0" smtClean="0">
                          <a:effectLst/>
                        </a:rPr>
                        <a:t>в </a:t>
                      </a:r>
                      <a:r>
                        <a:rPr lang="ru-RU" sz="1800" b="1" dirty="0">
                          <a:effectLst/>
                        </a:rPr>
                        <a:t>том числе животные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46 -77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54-</a:t>
                      </a:r>
                      <a:r>
                        <a:rPr lang="ru-RU" sz="1800" dirty="0" smtClean="0">
                          <a:effectLst/>
                        </a:rPr>
                        <a:t>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49-82</a:t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82- 98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effectLst/>
                      </a:endParaRPr>
                    </a:p>
                    <a:p>
                      <a:pPr algn="ctr"/>
                      <a:r>
                        <a:rPr lang="ru-RU" sz="1800" dirty="0" smtClean="0">
                          <a:effectLst/>
                        </a:rPr>
                        <a:t>54-90</a:t>
                      </a:r>
                      <a:r>
                        <a:rPr lang="ru-RU" sz="1800" dirty="0">
                          <a:effectLst/>
                        </a:rPr>
                        <a:t/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</a:txBody>
                  <a:tcPr marL="38096" marR="38096" marT="38098" marB="380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72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Жиры,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79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92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84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90</a:t>
                      </a:r>
                    </a:p>
                  </a:txBody>
                  <a:tcPr marL="38096" marR="38096" marT="38098" marB="380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89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Углеводы, г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335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390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355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425</a:t>
                      </a:r>
                    </a:p>
                  </a:txBody>
                  <a:tcPr marL="38096" marR="38096" marT="38098" marB="380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360</a:t>
                      </a:r>
                    </a:p>
                  </a:txBody>
                  <a:tcPr marL="38096" marR="38096" marT="38098" marB="380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Минеральные вещества, мг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262560"/>
              </p:ext>
            </p:extLst>
          </p:nvPr>
        </p:nvGraphicFramePr>
        <p:xfrm>
          <a:off x="1116013" y="1484313"/>
          <a:ext cx="7561260" cy="475297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67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Кальций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1100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1200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Фосфор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1650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1800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Магний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250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300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Железо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Цинк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71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Йод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0,10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0,13</a:t>
                      </a:r>
                    </a:p>
                  </a:txBody>
                  <a:tcPr marL="38100" marR="38100" marT="38104" marB="3810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Витамины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437043"/>
              </p:ext>
            </p:extLst>
          </p:nvPr>
        </p:nvGraphicFramePr>
        <p:xfrm>
          <a:off x="1116013" y="1412875"/>
          <a:ext cx="7561260" cy="4537071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26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0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642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Вещества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7-10 лет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мальчики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11-13, девочки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юноши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14-17, девушки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С,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60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А,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700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800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Е,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12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</a:rPr>
                        <a:t>D, </a:t>
                      </a:r>
                      <a:r>
                        <a:rPr lang="ru-RU" sz="1800" b="1" dirty="0">
                          <a:effectLst/>
                        </a:rPr>
                        <a:t>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2,5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1,3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В2,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1,4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1,5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В6,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1,6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РР, мг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15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18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17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effectLst/>
                        </a:rPr>
                        <a:t>Фолат</a:t>
                      </a:r>
                      <a:r>
                        <a:rPr lang="ru-RU" sz="1800" b="1" dirty="0">
                          <a:effectLst/>
                        </a:rPr>
                        <a:t>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200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065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</a:rPr>
                        <a:t>В12, мкг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2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3</a:t>
                      </a:r>
                    </a:p>
                  </a:txBody>
                  <a:tcPr marL="38100" marR="38100" marT="38105" marB="3810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Режим питания школьников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Режим питания школьника напрямую связан с распорядком его дня. </a:t>
            </a:r>
            <a:r>
              <a:rPr lang="ru-RU" sz="2800" dirty="0" smtClean="0">
                <a:solidFill>
                  <a:srgbClr val="FF0000"/>
                </a:solidFill>
              </a:rPr>
              <a:t>Большую часть времени подростки проводят в школе</a:t>
            </a:r>
            <a:r>
              <a:rPr lang="ru-RU" sz="2800" dirty="0" smtClean="0">
                <a:solidFill>
                  <a:schemeClr val="accent2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Школьник должен получать </a:t>
            </a:r>
            <a:r>
              <a:rPr lang="ru-RU" sz="2800" dirty="0" smtClean="0">
                <a:solidFill>
                  <a:srgbClr val="FF0000"/>
                </a:solidFill>
              </a:rPr>
              <a:t>четыре-пять</a:t>
            </a:r>
            <a:r>
              <a:rPr lang="ru-RU" sz="2800" dirty="0" smtClean="0"/>
              <a:t> приемов пищи в день, из них </a:t>
            </a:r>
            <a:r>
              <a:rPr lang="ru-RU" sz="2800" dirty="0" smtClean="0">
                <a:solidFill>
                  <a:srgbClr val="FF0000"/>
                </a:solidFill>
              </a:rPr>
              <a:t>три</a:t>
            </a:r>
            <a:r>
              <a:rPr lang="ru-RU" sz="2800" dirty="0" smtClean="0"/>
              <a:t> – с горячим блюдом. </a:t>
            </a:r>
          </a:p>
          <a:p>
            <a:pPr eaLnBrk="1" hangingPunct="1"/>
            <a:r>
              <a:rPr lang="ru-RU" sz="2800" dirty="0" smtClean="0"/>
              <a:t>Соблюдение режима помогает профилактике заболеваний, а планирование питания надо делать с учетом смены, в которую учится ребенок.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03350" y="188913"/>
            <a:ext cx="6408738" cy="1439862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Типовые режимы питания школьников при обучении в первую и вторую смены.</a:t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Первая смена</a:t>
            </a:r>
          </a:p>
          <a:p>
            <a:pPr eaLnBrk="1" hangingPunct="1">
              <a:defRPr/>
            </a:pPr>
            <a:r>
              <a:rPr lang="ru-RU" sz="2400" dirty="0" smtClean="0"/>
              <a:t>7.30 - 8.00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10.00 - 11.00 Горячий завтрак в школе</a:t>
            </a:r>
          </a:p>
          <a:p>
            <a:pPr eaLnBrk="1" hangingPunct="1">
              <a:defRPr/>
            </a:pPr>
            <a:r>
              <a:rPr lang="ru-RU" sz="2400" dirty="0" smtClean="0"/>
              <a:t>12.00 - 13.00 Обед дома или в школе</a:t>
            </a:r>
          </a:p>
          <a:p>
            <a:pPr eaLnBrk="1" hangingPunct="1">
              <a:defRPr/>
            </a:pPr>
            <a:r>
              <a:rPr lang="ru-RU" sz="2400" dirty="0" smtClean="0"/>
              <a:t>19.00 - 19.30 Ужин дома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sz="2400" dirty="0" smtClean="0"/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Вторая смена</a:t>
            </a:r>
            <a:endParaRPr lang="ru-RU" sz="24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ru-RU" sz="2400" dirty="0" smtClean="0"/>
              <a:t>8.00 - 8.30 Завтрак дома</a:t>
            </a:r>
          </a:p>
          <a:p>
            <a:pPr eaLnBrk="1" hangingPunct="1">
              <a:defRPr/>
            </a:pPr>
            <a:r>
              <a:rPr lang="ru-RU" sz="2400" dirty="0" smtClean="0"/>
              <a:t>12.30 - 13.00 Обед дома (перед уходом в школу)</a:t>
            </a:r>
          </a:p>
          <a:p>
            <a:pPr eaLnBrk="1" hangingPunct="1">
              <a:defRPr/>
            </a:pPr>
            <a:r>
              <a:rPr lang="ru-RU" sz="2400" dirty="0" smtClean="0"/>
              <a:t>16.00 - 16.30 Горячее питание в школе</a:t>
            </a:r>
          </a:p>
          <a:p>
            <a:pPr eaLnBrk="1" hangingPunct="1">
              <a:defRPr/>
            </a:pPr>
            <a:r>
              <a:rPr lang="ru-RU" sz="2400" dirty="0" smtClean="0"/>
              <a:t>19.30 - 20.00 Ужин дома</a:t>
            </a: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Горячее питание в школьной столовой призвано решать задачу соблюдения режима питания.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dirty="0" smtClean="0"/>
              <a:t>  С тем, чтобы у школьника не было бы    перерывов между приёмами пищи более 4 часов, что очень вредно для пищеварительной системы ребёнка. </a:t>
            </a: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18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Многолетний опыт наблюдений врачей и педагогов показал, что учащиеся, </a:t>
            </a:r>
            <a:r>
              <a:rPr lang="ru-RU" sz="2400" b="1" dirty="0" smtClean="0">
                <a:solidFill>
                  <a:srgbClr val="FF0000"/>
                </a:solidFill>
              </a:rPr>
              <a:t>не потребляющие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во время учебного дня горячую пищу, </a:t>
            </a:r>
            <a:r>
              <a:rPr lang="ru-RU" sz="2400" i="1" dirty="0" smtClean="0">
                <a:solidFill>
                  <a:srgbClr val="FF0000"/>
                </a:solidFill>
              </a:rPr>
              <a:t>быстрее утомляются, чаще жалуются на головные боли, на усталость, на боли в желудке, плохой привкус во рту, плохое настроение и пониженную работоспособность</a:t>
            </a:r>
            <a:r>
              <a:rPr lang="ru-RU" sz="2400" i="1" dirty="0" smtClean="0"/>
              <a:t>.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 К тому же, согласно статистике, болезни желудка среди детей школьного возраста занимают </a:t>
            </a:r>
            <a:r>
              <a:rPr lang="ru-RU" sz="2400" b="1" dirty="0" smtClean="0"/>
              <a:t>второе место</a:t>
            </a:r>
            <a:r>
              <a:rPr lang="ru-RU" sz="2400" dirty="0" smtClean="0"/>
              <a:t> после заболеваний опорно–двигательного аппарата.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18888"/>
            <a:ext cx="5400600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46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етям нужно сбалансированное питание, </a:t>
            </a:r>
            <a:r>
              <a:rPr lang="ru-RU" dirty="0" smtClean="0">
                <a:solidFill>
                  <a:srgbClr val="FF0000"/>
                </a:solidFill>
              </a:rPr>
              <a:t>маложирные, нежареные, желательно тушеные и отварные блюда. </a:t>
            </a:r>
          </a:p>
          <a:p>
            <a:r>
              <a:rPr lang="ru-RU" dirty="0" smtClean="0"/>
              <a:t>На завтрак – каша или творог. Причем не перетертый с сахаром и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, а нормальный,  со сметаной.   </a:t>
            </a:r>
          </a:p>
        </p:txBody>
      </p:sp>
    </p:spTree>
    <p:extLst>
      <p:ext uri="{BB962C8B-B14F-4D97-AF65-F5344CB8AC3E}">
        <p14:creationId xmlns:p14="http://schemas.microsoft.com/office/powerpoint/2010/main" val="461707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70013" y="333375"/>
            <a:ext cx="6408737" cy="1150938"/>
          </a:xfrm>
        </p:spPr>
        <p:txBody>
          <a:bodyPr/>
          <a:lstStyle/>
          <a:p>
            <a:pPr eaLnBrk="1" hangingPunct="1"/>
            <a:r>
              <a:rPr lang="ru-RU" smtClean="0"/>
              <a:t>Марк Тулий Цицерон</a:t>
            </a:r>
            <a:br>
              <a:rPr lang="ru-RU" smtClean="0"/>
            </a:br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331913" y="1600200"/>
            <a:ext cx="7561262" cy="492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Есть и пить нужно столько, чтобы наши силы этим восстанавливались, а не подавлялись.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2851150"/>
            <a:ext cx="64135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781175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272808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3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О пользе горячего питания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Немаловажно, чтобы именно в этот период взросления ребенок научился </a:t>
            </a:r>
            <a:r>
              <a:rPr lang="ru-RU" sz="2800" dirty="0" smtClean="0">
                <a:solidFill>
                  <a:srgbClr val="FF0000"/>
                </a:solidFill>
              </a:rPr>
              <a:t>самостоятельно соблюдать режим питания, рационально питаться независимо от присмотра взрослых. </a:t>
            </a:r>
          </a:p>
          <a:p>
            <a:pPr eaLnBrk="1" hangingPunct="1"/>
            <a:r>
              <a:rPr lang="ru-RU" sz="2800" dirty="0" smtClean="0"/>
              <a:t>Во-первых, чтобы уже сейчас помочь своему организму в нелегкой работе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pPr eaLnBrk="1" hangingPunct="1"/>
            <a:r>
              <a:rPr lang="ru-RU" sz="2800" dirty="0"/>
              <a:t>В</a:t>
            </a:r>
            <a:r>
              <a:rPr lang="ru-RU" sz="2800" dirty="0" smtClean="0"/>
              <a:t>о-вторых, чтобы выработать привычку, которая пригодится в самостоятельной жизни. 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/>
              <a:t>Пример родителей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Чтобы дети любили полезную пищу, нужно, чтобы ее ели и любили родители. </a:t>
            </a:r>
          </a:p>
          <a:p>
            <a:pPr eaLnBrk="1" hangingPunct="1"/>
            <a:r>
              <a:rPr lang="ru-RU" sz="2400" dirty="0" smtClean="0"/>
              <a:t>Никогда ребенок не будет есть отварную свеклу, если мама дает ему отварную свеклу, а для взрослых подает оливье. </a:t>
            </a:r>
          </a:p>
          <a:p>
            <a:pPr eaLnBrk="1" hangingPunct="1"/>
            <a:r>
              <a:rPr lang="ru-RU" sz="2400" b="1" dirty="0" smtClean="0"/>
              <a:t>Родители должны приучать себя к правильному питанию и быть примером для своих детей. </a:t>
            </a:r>
          </a:p>
          <a:p>
            <a:pPr eaLnBrk="1" hangingPunct="1"/>
            <a:r>
              <a:rPr lang="ru-RU" sz="2400" dirty="0" smtClean="0"/>
              <a:t>Стоит лишь перестать экономить на своем здоровье и здоровье малыша, хотя бы частично </a:t>
            </a:r>
            <a:r>
              <a:rPr lang="ru-RU" sz="2400" b="1" dirty="0" smtClean="0"/>
              <a:t>отказаться от «западной модели питания» </a:t>
            </a:r>
            <a:r>
              <a:rPr lang="ru-RU" sz="2400" dirty="0" smtClean="0"/>
              <a:t>и вспомнить, чем вас кормили в детстве.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000978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4879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Пример родителей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b="1" i="1" dirty="0" smtClean="0"/>
              <a:t>Фаст-фуд, пицца, жирное мясо, бутерброды, полуфабрикаты, майонез и кетчуп, сосиски и салаты из магазина </a:t>
            </a:r>
            <a:r>
              <a:rPr lang="ru-RU" sz="2000" dirty="0" smtClean="0"/>
              <a:t>– если ребенка дома кормят только этим, то о существовании какой-либо другой еды он никогда и не узнает, и даже самый правильный, вкусный и здоровый борщ покажется ему невкусным.</a:t>
            </a:r>
          </a:p>
          <a:p>
            <a:pPr eaLnBrk="1" hangingPunct="1"/>
            <a:r>
              <a:rPr lang="ru-RU" sz="2000" dirty="0" smtClean="0"/>
              <a:t> Что уж говорить о кашах, овощных салатах, домашних котлетах?  Они явно бледнеют и проигрывают на фоне магазинных и ресторанных покупных «</a:t>
            </a:r>
            <a:r>
              <a:rPr lang="ru-RU" sz="2000" dirty="0" err="1" smtClean="0"/>
              <a:t>вкусняшек</a:t>
            </a:r>
            <a:r>
              <a:rPr lang="ru-RU" sz="2000" dirty="0" smtClean="0"/>
              <a:t>», к которым быстро и легко привыкают дети. </a:t>
            </a:r>
          </a:p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В результате формируются неправильные пищевые привычки, с которых и начинаются гастриты, язвы, ожирение, ослабление иммунитета и другие «прелести» жизни.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4D4D4D"/>
                </a:solidFill>
                <a:latin typeface="Tahoma" pitchFamily="34" charset="0"/>
              </a:rPr>
              <a:t>  </a:t>
            </a:r>
            <a:r>
              <a:rPr lang="ru-RU" b="1" dirty="0" smtClean="0"/>
              <a:t>Неправильное питание</a:t>
            </a:r>
            <a:r>
              <a:rPr lang="ru-RU" dirty="0" smtClean="0"/>
              <a:t> влечёт за собой развитие таких серьёзных болезней, </a:t>
            </a:r>
            <a:r>
              <a:rPr lang="ru-RU" dirty="0" smtClean="0">
                <a:solidFill>
                  <a:srgbClr val="FF0000"/>
                </a:solidFill>
              </a:rPr>
              <a:t>как ожирение, сахарный диабет, язва и гастрит, сердечно – сосудистые заболевания, почечная недостаточность, </a:t>
            </a:r>
            <a:r>
              <a:rPr lang="ru-RU" dirty="0" smtClean="0"/>
              <a:t>и др.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05473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16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31" y="366678"/>
            <a:ext cx="6408738" cy="935038"/>
          </a:xfrm>
        </p:spPr>
        <p:txBody>
          <a:bodyPr/>
          <a:lstStyle/>
          <a:p>
            <a:r>
              <a:rPr lang="ru-RU" sz="4000" b="1" dirty="0" smtClean="0"/>
              <a:t>Организация питания в </a:t>
            </a:r>
            <a:r>
              <a:rPr lang="ru-RU" sz="4000" b="1" dirty="0" smtClean="0"/>
              <a:t>школе</a:t>
            </a:r>
            <a:endParaRPr lang="ru-RU" sz="4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869" y="3933056"/>
            <a:ext cx="5126842" cy="3147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14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90" y="1484784"/>
            <a:ext cx="3456384" cy="23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45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0773"/>
            <a:ext cx="2116860" cy="283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00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кухни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8172399" cy="5445224"/>
          </a:xfrm>
        </p:spPr>
      </p:pic>
    </p:spTree>
    <p:extLst>
      <p:ext uri="{BB962C8B-B14F-4D97-AF65-F5344CB8AC3E}">
        <p14:creationId xmlns:p14="http://schemas.microsoft.com/office/powerpoint/2010/main" val="2136312456"/>
      </p:ext>
    </p:extLst>
  </p:cSld>
  <p:clrMapOvr>
    <a:masterClrMapping/>
  </p:clrMapOvr>
  <p:transition spd="slow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Организация питания в лицее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Меню составлено в соответствии с </a:t>
            </a:r>
            <a:r>
              <a:rPr lang="ru-RU" sz="4000" i="1" dirty="0" smtClean="0"/>
              <a:t>санитарно-эпидемиологическими требованиями к организации питания обучающихся в общеобразовательных учреждениях.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4949559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Организация питания  школьников  имеет свои особенности, заключающиеся в том, чтобы учесть все те изменения, которые происходят в детском организме в этом возрасте. В этот период следует обратить особое внимание на </a:t>
            </a:r>
            <a:r>
              <a:rPr lang="ru-RU" dirty="0" smtClean="0">
                <a:solidFill>
                  <a:srgbClr val="FF0000"/>
                </a:solidFill>
              </a:rPr>
              <a:t>следующие моменты: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Вывод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i="1" dirty="0" smtClean="0"/>
              <a:t>Таким образом, можно сделать вывод, что горячее питание детей во время пребывания в школе является одним из важных условий поддержания их здоровья и способности к эффективному обучению.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96930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372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Памятка родителям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913" y="1268760"/>
            <a:ext cx="7561262" cy="5400328"/>
          </a:xfrm>
        </p:spPr>
        <p:txBody>
          <a:bodyPr/>
          <a:lstStyle/>
          <a:p>
            <a:pPr marL="22860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Не стоит давать детям  в школу : 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i="1" dirty="0" smtClean="0"/>
              <a:t>Сладкую газированную воду, шоколадные батончики, колбасу, чипсы, соус; любые скоропортящиеся продукты.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 должен знать: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Бутерброд не может заменить полноценный горячий обед;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ru-RU" sz="2800" dirty="0"/>
              <a:t> </a:t>
            </a:r>
            <a:r>
              <a:rPr lang="ru-RU" sz="2800" b="1" i="1" dirty="0"/>
              <a:t>Замена горячей пищи буфетной продукцией ведёт к резкому снижению поступления в организм важных питательных веществ (белков, витаминов и микроэлементов).</a:t>
            </a:r>
            <a:endParaRPr lang="ru-RU" sz="2800" b="1" i="1" dirty="0" smtClean="0"/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632847" cy="417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8864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Происходит интенсивный рост всего организма, сопоставимый с темпами развития человека первого года жизни.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6188"/>
            <a:ext cx="4746104" cy="367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7440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Развиваются все основные системы: опорно-двигательная (особенно скелет), </a:t>
            </a:r>
          </a:p>
          <a:p>
            <a:pPr eaLnBrk="1" hangingPunct="1"/>
            <a:r>
              <a:rPr lang="ru-RU" dirty="0" smtClean="0"/>
              <a:t>идет увеличение мышечной массы, </a:t>
            </a:r>
          </a:p>
          <a:p>
            <a:pPr eaLnBrk="1" hangingPunct="1"/>
            <a:r>
              <a:rPr lang="ru-RU" dirty="0" smtClean="0"/>
              <a:t>сердечно-сосудистая и нервная системы, </a:t>
            </a:r>
          </a:p>
          <a:p>
            <a:pPr eaLnBrk="1" hangingPunct="1"/>
            <a:r>
              <a:rPr lang="ru-RU" dirty="0" smtClean="0"/>
              <a:t>а также идет радикальная </a:t>
            </a:r>
            <a:r>
              <a:rPr lang="ru-RU" dirty="0" smtClean="0">
                <a:solidFill>
                  <a:srgbClr val="FF0000"/>
                </a:solidFill>
              </a:rPr>
              <a:t>гормональная перестройка организма.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фоне всей физической перестройки повышаются нагрузки на психоэмоциональную сферу.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4457700" cy="331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Возрастают не только школьные нагрузки, но и напряжение, вызванное социальной адаптацией.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184000" cy="34510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 составлении рациона для школьников   учитываются изменения физиологических потребностей в пищевых веществах и энергии в зависимости от возраста и пола ребенка.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08" y="1556792"/>
            <a:ext cx="7635247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91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балансированное питание школьник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Сбалансированное питание школьников</Template>
  <TotalTime>193</TotalTime>
  <Words>972</Words>
  <Application>Microsoft Office PowerPoint</Application>
  <PresentationFormat>Экран (4:3)</PresentationFormat>
  <Paragraphs>211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Agency FB</vt:lpstr>
      <vt:lpstr>Arial</vt:lpstr>
      <vt:lpstr>Ariston</vt:lpstr>
      <vt:lpstr>Calibri</vt:lpstr>
      <vt:lpstr>Tahoma</vt:lpstr>
      <vt:lpstr>Сбалансированное питание школьников</vt:lpstr>
      <vt:lpstr>Сбалансированное питание школьника</vt:lpstr>
      <vt:lpstr>Марк Тулий Цицерон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Среднесуточные нормы физиологических потребностей в пищевых веществах и энергии для детей и подростков школьного возраста</vt:lpstr>
      <vt:lpstr>Минеральные вещества, мг</vt:lpstr>
      <vt:lpstr>Витамины</vt:lpstr>
      <vt:lpstr>Режим питания школьников</vt:lpstr>
      <vt:lpstr>Типовые режимы питания школьников при обучении в первую и вторую смены. </vt:lpstr>
      <vt:lpstr> О пользе горячего питания</vt:lpstr>
      <vt:lpstr>Презентация PowerPoint</vt:lpstr>
      <vt:lpstr>О пользе горячего питания</vt:lpstr>
      <vt:lpstr>Презентация PowerPoint</vt:lpstr>
      <vt:lpstr>О пользе горячего питания</vt:lpstr>
      <vt:lpstr>Презентация PowerPoint</vt:lpstr>
      <vt:lpstr>О пользе горячего питания</vt:lpstr>
      <vt:lpstr>Пример родителей</vt:lpstr>
      <vt:lpstr>Презентация PowerPoint</vt:lpstr>
      <vt:lpstr>Пример родителей</vt:lpstr>
      <vt:lpstr>Презентация PowerPoint</vt:lpstr>
      <vt:lpstr>Презентация PowerPoint</vt:lpstr>
      <vt:lpstr>Организация питания в школе</vt:lpstr>
      <vt:lpstr>Оборудование кухни</vt:lpstr>
      <vt:lpstr>Организация питания в лицее</vt:lpstr>
      <vt:lpstr>Вывод </vt:lpstr>
      <vt:lpstr>Презентация PowerPoint</vt:lpstr>
      <vt:lpstr>Памятка родителям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Сбалансированное питание школьника</dc:title>
  <dc:creator>Админ</dc:creator>
  <dc:description>http://propowerpoint.ru - Бесплатные шаблоны для презентаций. Полезные советы и уроки PowerPoint .</dc:description>
  <cp:lastModifiedBy>User</cp:lastModifiedBy>
  <cp:revision>22</cp:revision>
  <dcterms:created xsi:type="dcterms:W3CDTF">2015-12-07T23:39:12Z</dcterms:created>
  <dcterms:modified xsi:type="dcterms:W3CDTF">2022-03-25T11:31:38Z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000800340b0000000000010243100207f9000400038000</vt:lpwstr>
  </property>
</Properties>
</file>